
<file path=[Content_Types].xml><?xml version="1.0" encoding="utf-8"?>
<Types xmlns="http://schemas.openxmlformats.org/package/2006/content-types">
  <Default Extension="wmf" ContentType="image/x-wmf"/>
  <Default Extension="png" ContentType="image/pn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7.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s/slide5.xml" ContentType="application/vnd.openxmlformats-officedocument.presentationml.slide+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presProps.xml" ContentType="application/vnd.openxmlformats-officedocument.presentationml.presProps+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presentation.xml" ContentType="application/vnd.openxmlformats-officedocument.presentationml.presentation.main+xml"/>
  <Override PartName="/docProps/core.xml" ContentType="application/vnd.openxmlformats-package.core-properties+xml"/>
  <Override PartName="/docProps/app.xml" ContentType="application/vnd.openxmlformats-officedocument.extended-properties+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sldIdLst>
    <p:sldId id="256" r:id="rId3"/>
    <p:sldId id="257" r:id="rId4"/>
    <p:sldId id="258" r:id="rId5"/>
    <p:sldId id="259" r:id="rId6"/>
    <p:sldId id="260" r:id="rId7"/>
    <p:sldId id="261" r:id="rId8"/>
    <p:sldId id="262" r:id="rId9"/>
    <p:sldId id="263" r:id="rId10"/>
  </p:sldIdLst>
  <p:sldSz cx="12192000" cy="6858000"/>
  <p:notesSz cx="12192000" cy="6858000"/>
  <p:defaultText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a:solidFill>
                <a:schemeClr val="lt1"/>
              </a:solidFill>
            </a:ln>
          </a:left>
          <a:right>
            <a:ln w="12700">
              <a:solidFill>
                <a:schemeClr val="lt1"/>
              </a:solidFill>
            </a:ln>
          </a:right>
          <a:top>
            <a:ln w="12700">
              <a:solidFill>
                <a:schemeClr val="lt1"/>
              </a:solidFill>
            </a:ln>
          </a:top>
          <a:bottom>
            <a:ln w="12700">
              <a:solidFill>
                <a:schemeClr val="lt1"/>
              </a:solidFill>
            </a:ln>
          </a:bottom>
          <a:insideH>
            <a:ln w="12700">
              <a:solidFill>
                <a:schemeClr val="lt1"/>
              </a:solidFill>
            </a:ln>
          </a:insideH>
          <a:insideV>
            <a:ln w="12700">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a:solidFill>
                <a:schemeClr val="lt1"/>
              </a:solidFill>
            </a:ln>
          </a:top>
        </a:tcBdr>
        <a:fill>
          <a:solidFill>
            <a:schemeClr val="accent1"/>
          </a:solidFill>
        </a:fill>
      </a:tcStyle>
    </a:lastRow>
    <a:seCell>
      <a:tcStyle>
        <a:tcBdr/>
      </a:tcStyle>
    </a:seCell>
    <a:swCell>
      <a:tcStyle>
        <a:tcBdr/>
      </a:tcStyle>
    </a:swCell>
    <a:firstRow>
      <a:tcTxStyle b="on">
        <a:fontRef idx="minor">
          <a:prstClr val="black"/>
        </a:fontRef>
        <a:schemeClr val="lt1"/>
      </a:tcTxStyle>
      <a:tcStyle>
        <a:tcBdr>
          <a:bottom>
            <a:ln w="38100">
              <a:solidFill>
                <a:schemeClr val="lt1"/>
              </a:solidFill>
            </a:ln>
          </a:bottom>
        </a:tcBdr>
        <a:fill>
          <a:solidFill>
            <a:schemeClr val="accent1"/>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8" d="100"/>
          <a:sy n="108" d="100"/>
        </p:scale>
        <p:origin x="678" y="102"/>
      </p:cViewPr>
      <p:guideLst>
        <p:guide pos="3840"/>
        <p:guide pos="2160" orient="horz"/>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presProps" Target="presProps.xml" /><Relationship Id="rId12" Type="http://schemas.openxmlformats.org/officeDocument/2006/relationships/tableStyles" Target="tableStyles.xml" /><Relationship Id="rId13"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 userDrawn="1">
  <p:cSld name="Титульный слайд">
    <p:spTree>
      <p:nvGrpSpPr>
        <p:cNvPr id="1" name=""/>
        <p:cNvGrpSpPr/>
        <p:nvPr/>
      </p:nvGrpSpPr>
      <p:grpSpPr bwMode="auto">
        <a:xfrm>
          <a:off x="0" y="0"/>
          <a:ext cx="0" cy="0"/>
          <a:chOff x="0" y="0"/>
          <a:chExt cx="0" cy="0"/>
        </a:xfrm>
      </p:grpSpPr>
      <p:sp>
        <p:nvSpPr>
          <p:cNvPr id="2" name="Заголовок 1"/>
          <p:cNvSpPr>
            <a:spLocks noGrp="1"/>
          </p:cNvSpPr>
          <p:nvPr>
            <p:ph type="ctrTitle"/>
          </p:nvPr>
        </p:nvSpPr>
        <p:spPr bwMode="auto">
          <a:xfrm>
            <a:off x="1524000" y="1122363"/>
            <a:ext cx="9144000" cy="2387600"/>
          </a:xfrm>
        </p:spPr>
        <p:txBody>
          <a:bodyPr anchor="b"/>
          <a:lstStyle>
            <a:lvl1pPr algn="ctr">
              <a:defRPr sz="6000"/>
            </a:lvl1pPr>
          </a:lstStyle>
          <a:p>
            <a:pPr>
              <a:defRPr/>
            </a:pPr>
            <a:r>
              <a:rPr lang="ru-RU"/>
              <a:t>Образец заголовка</a:t>
            </a:r>
            <a:endParaRPr/>
          </a:p>
        </p:txBody>
      </p:sp>
      <p:sp>
        <p:nvSpPr>
          <p:cNvPr id="3" name="Подзаголовок 2"/>
          <p:cNvSpPr>
            <a:spLocks noGrp="1"/>
          </p:cNvSpPr>
          <p:nvPr>
            <p:ph type="subTitle" idx="1"/>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ru-RU"/>
              <a:t>Образец подзаголовка</a:t>
            </a:r>
            <a:endParaRPr/>
          </a:p>
        </p:txBody>
      </p:sp>
      <p:sp>
        <p:nvSpPr>
          <p:cNvPr id="4" name="Дата 3"/>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Заголовок и вертикальный текс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a:p>
        </p:txBody>
      </p:sp>
      <p:sp>
        <p:nvSpPr>
          <p:cNvPr id="3" name="Вертикальный текст 2"/>
          <p:cNvSpPr>
            <a:spLocks noGrp="1"/>
          </p:cNvSpPr>
          <p:nvPr>
            <p:ph type="body" orient="vert" idx="1"/>
          </p:nvPr>
        </p:nvSpPr>
        <p:spPr bwMode="auto"/>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a:p>
        </p:txBody>
      </p:sp>
      <p:sp>
        <p:nvSpPr>
          <p:cNvPr id="4" name="Дата 3"/>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itleAndTx" userDrawn="1">
  <p:cSld name="Вертикальный заголовок и текст">
    <p:spTree>
      <p:nvGrpSpPr>
        <p:cNvPr id="1" name=""/>
        <p:cNvGrpSpPr/>
        <p:nvPr/>
      </p:nvGrpSpPr>
      <p:grpSpPr bwMode="auto">
        <a:xfrm>
          <a:off x="0" y="0"/>
          <a:ext cx="0" cy="0"/>
          <a:chOff x="0" y="0"/>
          <a:chExt cx="0" cy="0"/>
        </a:xfrm>
      </p:grpSpPr>
      <p:sp>
        <p:nvSpPr>
          <p:cNvPr id="2" name="Вертикальный заголовок 1"/>
          <p:cNvSpPr>
            <a:spLocks noGrp="1"/>
          </p:cNvSpPr>
          <p:nvPr>
            <p:ph type="title" orient="vert"/>
          </p:nvPr>
        </p:nvSpPr>
        <p:spPr bwMode="auto">
          <a:xfrm>
            <a:off x="8724900" y="365125"/>
            <a:ext cx="2628900" cy="5811838"/>
          </a:xfrm>
        </p:spPr>
        <p:txBody>
          <a:bodyPr vert="eaVert"/>
          <a:lstStyle/>
          <a:p>
            <a:pPr>
              <a:defRPr/>
            </a:pPr>
            <a:r>
              <a:rPr lang="ru-RU"/>
              <a:t>Образец заголовка</a:t>
            </a:r>
            <a:endParaRPr/>
          </a:p>
        </p:txBody>
      </p:sp>
      <p:sp>
        <p:nvSpPr>
          <p:cNvPr id="3" name="Вертикальный текст 2"/>
          <p:cNvSpPr>
            <a:spLocks noGrp="1"/>
          </p:cNvSpPr>
          <p:nvPr>
            <p:ph type="body" orient="vert" idx="1"/>
          </p:nvPr>
        </p:nvSpPr>
        <p:spPr bwMode="auto">
          <a:xfrm>
            <a:off x="838200" y="365125"/>
            <a:ext cx="7734300" cy="5811838"/>
          </a:xfrm>
        </p:spPr>
        <p:txBody>
          <a:bodyPr vert="eaVert"/>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a:p>
        </p:txBody>
      </p:sp>
      <p:sp>
        <p:nvSpPr>
          <p:cNvPr id="4" name="Дата 3"/>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Заголовок и объект">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a:p>
        </p:txBody>
      </p:sp>
      <p:sp>
        <p:nvSpPr>
          <p:cNvPr id="3" name="Объект 2"/>
          <p:cNvSpPr>
            <a:spLocks noGrp="1"/>
          </p:cNvSpPr>
          <p:nvPr>
            <p:ph idx="1"/>
          </p:nvPr>
        </p:nvSpPr>
        <p:spPr bwMode="auto"/>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a:p>
        </p:txBody>
      </p:sp>
      <p:sp>
        <p:nvSpPr>
          <p:cNvPr id="4" name="Дата 3"/>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secHead" userDrawn="1">
  <p:cSld name="Заголовок раздела">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1850" y="1709738"/>
            <a:ext cx="10515600" cy="2852737"/>
          </a:xfrm>
        </p:spPr>
        <p:txBody>
          <a:bodyPr anchor="b"/>
          <a:lstStyle>
            <a:lvl1pPr>
              <a:defRPr sz="6000"/>
            </a:lvl1pPr>
          </a:lstStyle>
          <a:p>
            <a:pPr>
              <a:defRPr/>
            </a:pPr>
            <a:r>
              <a:rPr lang="ru-RU"/>
              <a:t>Образец заголовка</a:t>
            </a:r>
            <a:endParaRPr/>
          </a:p>
        </p:txBody>
      </p:sp>
      <p:sp>
        <p:nvSpPr>
          <p:cNvPr id="3" name="Текст 2"/>
          <p:cNvSpPr>
            <a:spLocks noGrp="1"/>
          </p:cNvSpPr>
          <p:nvPr>
            <p:ph type="body" idx="1"/>
          </p:nvPr>
        </p:nvSpPr>
        <p:spPr bwMode="auto">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defRPr/>
            </a:pPr>
            <a:r>
              <a:rPr lang="ru-RU"/>
              <a:t>Образец текста</a:t>
            </a:r>
            <a:endParaRPr/>
          </a:p>
        </p:txBody>
      </p:sp>
      <p:sp>
        <p:nvSpPr>
          <p:cNvPr id="4" name="Дата 3"/>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5" name="Нижний колонтитул 4"/>
          <p:cNvSpPr>
            <a:spLocks noGrp="1"/>
          </p:cNvSpPr>
          <p:nvPr>
            <p:ph type="ftr" sz="quarter" idx="11"/>
          </p:nvPr>
        </p:nvSpPr>
        <p:spPr bwMode="auto"/>
        <p:txBody>
          <a:bodyPr/>
          <a:lstStyle/>
          <a:p>
            <a:pPr>
              <a:defRPr/>
            </a:pPr>
            <a:endParaRPr lang="ru-RU"/>
          </a:p>
        </p:txBody>
      </p:sp>
      <p:sp>
        <p:nvSpPr>
          <p:cNvPr id="6" name="Номер слайда 5"/>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Два объекта">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a:p>
        </p:txBody>
      </p:sp>
      <p:sp>
        <p:nvSpPr>
          <p:cNvPr id="3" name="Объект 2"/>
          <p:cNvSpPr>
            <a:spLocks noGrp="1"/>
          </p:cNvSpPr>
          <p:nvPr>
            <p:ph sz="half" idx="1"/>
          </p:nvPr>
        </p:nvSpPr>
        <p:spPr bwMode="auto">
          <a:xfrm>
            <a:off x="838200" y="1825625"/>
            <a:ext cx="5181600" cy="435133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a:p>
        </p:txBody>
      </p:sp>
      <p:sp>
        <p:nvSpPr>
          <p:cNvPr id="4" name="Объект 3"/>
          <p:cNvSpPr>
            <a:spLocks noGrp="1"/>
          </p:cNvSpPr>
          <p:nvPr>
            <p:ph sz="half" idx="2"/>
          </p:nvPr>
        </p:nvSpPr>
        <p:spPr bwMode="auto">
          <a:xfrm>
            <a:off x="6172200" y="1825625"/>
            <a:ext cx="5181600" cy="435133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a:p>
        </p:txBody>
      </p:sp>
      <p:sp>
        <p:nvSpPr>
          <p:cNvPr id="5" name="Дата 4"/>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Сравнение">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9788" y="365125"/>
            <a:ext cx="10515600" cy="1325563"/>
          </a:xfrm>
        </p:spPr>
        <p:txBody>
          <a:bodyPr/>
          <a:lstStyle/>
          <a:p>
            <a:pPr>
              <a:defRPr/>
            </a:pPr>
            <a:r>
              <a:rPr lang="ru-RU"/>
              <a:t>Образец заголовка</a:t>
            </a:r>
            <a:endParaRPr/>
          </a:p>
        </p:txBody>
      </p:sp>
      <p:sp>
        <p:nvSpPr>
          <p:cNvPr id="3" name="Текст 2"/>
          <p:cNvSpPr>
            <a:spLocks noGrp="1"/>
          </p:cNvSpPr>
          <p:nvPr>
            <p:ph type="body" idx="1"/>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4" name="Объект 3"/>
          <p:cNvSpPr>
            <a:spLocks noGrp="1"/>
          </p:cNvSpPr>
          <p:nvPr>
            <p:ph sz="half" idx="2"/>
          </p:nvPr>
        </p:nvSpPr>
        <p:spPr bwMode="auto">
          <a:xfrm>
            <a:off x="839788" y="2505074"/>
            <a:ext cx="5157787" cy="368458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a:p>
        </p:txBody>
      </p:sp>
      <p:sp>
        <p:nvSpPr>
          <p:cNvPr id="5" name="Текст 4"/>
          <p:cNvSpPr>
            <a:spLocks noGrp="1"/>
          </p:cNvSpPr>
          <p:nvPr>
            <p:ph type="body" sz="quarter" idx="3"/>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ru-RU"/>
              <a:t>Образец текста</a:t>
            </a:r>
            <a:endParaRPr/>
          </a:p>
        </p:txBody>
      </p:sp>
      <p:sp>
        <p:nvSpPr>
          <p:cNvPr id="6" name="Объект 5"/>
          <p:cNvSpPr>
            <a:spLocks noGrp="1"/>
          </p:cNvSpPr>
          <p:nvPr>
            <p:ph sz="quarter" idx="4"/>
          </p:nvPr>
        </p:nvSpPr>
        <p:spPr bwMode="auto">
          <a:xfrm>
            <a:off x="6172200" y="2505074"/>
            <a:ext cx="5183188" cy="3684588"/>
          </a:xfrm>
        </p:spPr>
        <p:txBody>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a:p>
        </p:txBody>
      </p:sp>
      <p:sp>
        <p:nvSpPr>
          <p:cNvPr id="7" name="Дата 6"/>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8" name="Нижний колонтитул 7"/>
          <p:cNvSpPr>
            <a:spLocks noGrp="1"/>
          </p:cNvSpPr>
          <p:nvPr>
            <p:ph type="ftr" sz="quarter" idx="11"/>
          </p:nvPr>
        </p:nvSpPr>
        <p:spPr bwMode="auto"/>
        <p:txBody>
          <a:bodyPr/>
          <a:lstStyle/>
          <a:p>
            <a:pPr>
              <a:defRPr/>
            </a:pPr>
            <a:endParaRPr lang="ru-RU"/>
          </a:p>
        </p:txBody>
      </p:sp>
      <p:sp>
        <p:nvSpPr>
          <p:cNvPr id="9" name="Номер слайда 8"/>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Только заголовок">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p:txBody>
          <a:bodyPr/>
          <a:lstStyle/>
          <a:p>
            <a:pPr>
              <a:defRPr/>
            </a:pPr>
            <a:r>
              <a:rPr lang="ru-RU"/>
              <a:t>Образец заголовка</a:t>
            </a:r>
            <a:endParaRPr/>
          </a:p>
        </p:txBody>
      </p:sp>
      <p:sp>
        <p:nvSpPr>
          <p:cNvPr id="3" name="Дата 2"/>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4" name="Нижний колонтитул 3"/>
          <p:cNvSpPr>
            <a:spLocks noGrp="1"/>
          </p:cNvSpPr>
          <p:nvPr>
            <p:ph type="ftr" sz="quarter" idx="11"/>
          </p:nvPr>
        </p:nvSpPr>
        <p:spPr bwMode="auto"/>
        <p:txBody>
          <a:bodyPr/>
          <a:lstStyle/>
          <a:p>
            <a:pPr>
              <a:defRPr/>
            </a:pPr>
            <a:endParaRPr lang="ru-RU"/>
          </a:p>
        </p:txBody>
      </p:sp>
      <p:sp>
        <p:nvSpPr>
          <p:cNvPr id="5" name="Номер слайда 4"/>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Пустой слайд">
    <p:spTree>
      <p:nvGrpSpPr>
        <p:cNvPr id="1" name=""/>
        <p:cNvGrpSpPr/>
        <p:nvPr/>
      </p:nvGrpSpPr>
      <p:grpSpPr bwMode="auto">
        <a:xfrm>
          <a:off x="0" y="0"/>
          <a:ext cx="0" cy="0"/>
          <a:chOff x="0" y="0"/>
          <a:chExt cx="0" cy="0"/>
        </a:xfrm>
      </p:grpSpPr>
      <p:sp>
        <p:nvSpPr>
          <p:cNvPr id="2" name="Дата 1"/>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3" name="Нижний колонтитул 2"/>
          <p:cNvSpPr>
            <a:spLocks noGrp="1"/>
          </p:cNvSpPr>
          <p:nvPr>
            <p:ph type="ftr" sz="quarter" idx="11"/>
          </p:nvPr>
        </p:nvSpPr>
        <p:spPr bwMode="auto"/>
        <p:txBody>
          <a:bodyPr/>
          <a:lstStyle/>
          <a:p>
            <a:pPr>
              <a:defRPr/>
            </a:pPr>
            <a:endParaRPr lang="ru-RU"/>
          </a:p>
        </p:txBody>
      </p:sp>
      <p:sp>
        <p:nvSpPr>
          <p:cNvPr id="4" name="Номер слайда 3"/>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Tx" userDrawn="1">
  <p:cSld name="Объект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9788" y="457200"/>
            <a:ext cx="3932237" cy="1600200"/>
          </a:xfrm>
        </p:spPr>
        <p:txBody>
          <a:bodyPr anchor="b"/>
          <a:lstStyle>
            <a:lvl1pPr>
              <a:defRPr sz="3200"/>
            </a:lvl1pPr>
          </a:lstStyle>
          <a:p>
            <a:pPr>
              <a:defRPr/>
            </a:pPr>
            <a:r>
              <a:rPr lang="ru-RU"/>
              <a:t>Образец заголовка</a:t>
            </a:r>
            <a:endParaRPr/>
          </a:p>
        </p:txBody>
      </p:sp>
      <p:sp>
        <p:nvSpPr>
          <p:cNvPr id="3" name="Объект 2"/>
          <p:cNvSpPr>
            <a:spLocks noGrp="1"/>
          </p:cNvSpPr>
          <p:nvPr>
            <p:ph idx="1"/>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a:p>
        </p:txBody>
      </p:sp>
      <p:sp>
        <p:nvSpPr>
          <p:cNvPr id="4" name="Текст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ru-RU"/>
              <a:t>Образец текста</a:t>
            </a:r>
            <a:endParaRPr/>
          </a:p>
        </p:txBody>
      </p:sp>
      <p:sp>
        <p:nvSpPr>
          <p:cNvPr id="5" name="Дата 4"/>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picTx" userDrawn="1">
  <p:cSld name="Рисунок с подписью">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9788" y="457200"/>
            <a:ext cx="3932237" cy="1600200"/>
          </a:xfrm>
        </p:spPr>
        <p:txBody>
          <a:bodyPr anchor="b"/>
          <a:lstStyle>
            <a:lvl1pPr>
              <a:defRPr sz="3200"/>
            </a:lvl1pPr>
          </a:lstStyle>
          <a:p>
            <a:pPr>
              <a:defRPr/>
            </a:pPr>
            <a:r>
              <a:rPr lang="ru-RU"/>
              <a:t>Образец заголовка</a:t>
            </a:r>
            <a:endParaRPr/>
          </a:p>
        </p:txBody>
      </p:sp>
      <p:sp>
        <p:nvSpPr>
          <p:cNvPr id="3" name="Рисунок 2"/>
          <p:cNvSpPr>
            <a:spLocks noGrp="1"/>
          </p:cNvSpPr>
          <p:nvPr>
            <p:ph type="pic" idx="1"/>
          </p:nvPr>
        </p:nvSpPr>
        <p:spPr bwMode="auto">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ru-RU"/>
          </a:p>
        </p:txBody>
      </p:sp>
      <p:sp>
        <p:nvSpPr>
          <p:cNvPr id="4" name="Текст 3"/>
          <p:cNvSpPr>
            <a:spLocks noGrp="1"/>
          </p:cNvSpPr>
          <p:nvPr>
            <p:ph type="body" sz="half" idx="2"/>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ru-RU"/>
              <a:t>Образец текста</a:t>
            </a:r>
            <a:endParaRPr/>
          </a:p>
        </p:txBody>
      </p:sp>
      <p:sp>
        <p:nvSpPr>
          <p:cNvPr id="5" name="Дата 4"/>
          <p:cNvSpPr>
            <a:spLocks noGrp="1"/>
          </p:cNvSpPr>
          <p:nvPr>
            <p:ph type="dt" sz="half" idx="10"/>
          </p:nvPr>
        </p:nvSpPr>
        <p:spPr bwMode="auto"/>
        <p:txBody>
          <a:bodyPr/>
          <a:lstStyle/>
          <a:p>
            <a:pPr>
              <a:defRPr/>
            </a:pPr>
            <a:fld id="{09BAB38E-508B-4F83-B148-2BEB7D1ABA52}" type="datetimeFigureOut">
              <a:rPr lang="ru-RU"/>
              <a:t/>
            </a:fld>
            <a:endParaRPr lang="ru-RU"/>
          </a:p>
        </p:txBody>
      </p:sp>
      <p:sp>
        <p:nvSpPr>
          <p:cNvPr id="6" name="Нижний колонтитул 5"/>
          <p:cNvSpPr>
            <a:spLocks noGrp="1"/>
          </p:cNvSpPr>
          <p:nvPr>
            <p:ph type="ftr" sz="quarter" idx="11"/>
          </p:nvPr>
        </p:nvSpPr>
        <p:spPr bwMode="auto"/>
        <p:txBody>
          <a:bodyPr/>
          <a:lstStyle/>
          <a:p>
            <a:pPr>
              <a:defRPr/>
            </a:pPr>
            <a:endParaRPr lang="ru-RU"/>
          </a:p>
        </p:txBody>
      </p:sp>
      <p:sp>
        <p:nvSpPr>
          <p:cNvPr id="7" name="Номер слайда 6"/>
          <p:cNvSpPr>
            <a:spLocks noGrp="1"/>
          </p:cNvSpPr>
          <p:nvPr>
            <p:ph type="sldNum" sz="quarter" idx="12"/>
          </p:nvPr>
        </p:nvSpPr>
        <p:spPr bwMode="auto"/>
        <p:txBody>
          <a:bodyPr/>
          <a:lstStyle/>
          <a:p>
            <a:pPr>
              <a:defRPr/>
            </a:pPr>
            <a:fld id="{147B0B18-89F0-4393-8A0F-237995325F5E}" type="slidenum">
              <a:rPr lang="ru-RU"/>
              <a:t/>
            </a:fld>
            <a:endParaRPr lang="ru-RU"/>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ru-RU"/>
              <a:t>Образец заголовка</a:t>
            </a:r>
            <a:endParaRPr/>
          </a:p>
        </p:txBody>
      </p:sp>
      <p:sp>
        <p:nvSpPr>
          <p:cNvPr id="3" name="Текст 2"/>
          <p:cNvSpPr>
            <a:spLocks noGrp="1"/>
          </p:cNvSpPr>
          <p:nvPr>
            <p:ph type="body" idx="1"/>
          </p:nvPr>
        </p:nvSpPr>
        <p:spPr bwMode="auto">
          <a:xfrm>
            <a:off x="838200" y="1825625"/>
            <a:ext cx="10515600" cy="4351338"/>
          </a:xfrm>
          <a:prstGeom prst="rect">
            <a:avLst/>
          </a:prstGeom>
        </p:spPr>
        <p:txBody>
          <a:bodyPr vert="horz" lIns="91440" tIns="45720" rIns="91440" bIns="45720" rtlCol="0">
            <a:normAutofit/>
          </a:bodyPr>
          <a:lstStyle/>
          <a:p>
            <a:pPr lvl="0">
              <a:defRPr/>
            </a:pPr>
            <a:r>
              <a:rPr lang="ru-RU"/>
              <a:t>Образец текста</a:t>
            </a:r>
            <a:endParaRPr/>
          </a:p>
          <a:p>
            <a:pPr lvl="1">
              <a:defRPr/>
            </a:pPr>
            <a:r>
              <a:rPr lang="ru-RU"/>
              <a:t>Второй уровень</a:t>
            </a:r>
            <a:endParaRPr/>
          </a:p>
          <a:p>
            <a:pPr lvl="2">
              <a:defRPr/>
            </a:pPr>
            <a:r>
              <a:rPr lang="ru-RU"/>
              <a:t>Третий уровень</a:t>
            </a:r>
            <a:endParaRPr/>
          </a:p>
          <a:p>
            <a:pPr lvl="3">
              <a:defRPr/>
            </a:pPr>
            <a:r>
              <a:rPr lang="ru-RU"/>
              <a:t>Четвертый уровень</a:t>
            </a:r>
            <a:endParaRPr/>
          </a:p>
          <a:p>
            <a:pPr lvl="4">
              <a:defRPr/>
            </a:pPr>
            <a:r>
              <a:rPr lang="ru-RU"/>
              <a:t>Пятый уровень</a:t>
            </a:r>
            <a:endParaRPr/>
          </a:p>
        </p:txBody>
      </p:sp>
      <p:sp>
        <p:nvSpPr>
          <p:cNvPr id="4" name="Дата 3"/>
          <p:cNvSpPr>
            <a:spLocks noGrp="1"/>
          </p:cNvSpPr>
          <p:nvPr>
            <p:ph type="dt" sz="half" idx="2"/>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9BAB38E-508B-4F83-B148-2BEB7D1ABA52}" type="datetimeFigureOut">
              <a:rPr lang="ru-RU"/>
              <a:t/>
            </a:fld>
            <a:endParaRPr lang="ru-RU"/>
          </a:p>
        </p:txBody>
      </p:sp>
      <p:sp>
        <p:nvSpPr>
          <p:cNvPr id="5" name="Нижний колонтитул 4"/>
          <p:cNvSpPr>
            <a:spLocks noGrp="1"/>
          </p:cNvSpPr>
          <p:nvPr>
            <p:ph type="ftr" sz="quarter" idx="3"/>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a:p>
        </p:txBody>
      </p:sp>
      <p:sp>
        <p:nvSpPr>
          <p:cNvPr id="6" name="Номер слайда 5"/>
          <p:cNvSpPr>
            <a:spLocks noGrp="1"/>
          </p:cNvSpPr>
          <p:nvPr>
            <p:ph type="sldNum" sz="quarter" idx="4"/>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147B0B18-89F0-4393-8A0F-237995325F5E}" type="slidenum">
              <a:rPr lang="ru-RU"/>
              <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Grp="1"/>
          </p:cNvSpPr>
          <p:nvPr>
            <p:ph type="ctrTitle"/>
          </p:nvPr>
        </p:nvSpPr>
        <p:spPr bwMode="auto"/>
        <p:txBody>
          <a:bodyPr>
            <a:normAutofit fontScale="90000"/>
          </a:bodyPr>
          <a:lstStyle/>
          <a:p>
            <a:pPr>
              <a:defRPr/>
            </a:pPr>
            <a:r>
              <a:rPr lang="ru-RU" b="1">
                <a:solidFill>
                  <a:srgbClr val="0070C0"/>
                </a:solidFill>
                <a:latin typeface="Courier New"/>
                <a:cs typeface="Courier New"/>
              </a:rPr>
              <a:t>Изменения налогового законодательства с 2026 года</a:t>
            </a:r>
            <a:endParaRPr/>
          </a:p>
        </p:txBody>
      </p:sp>
      <p:sp>
        <p:nvSpPr>
          <p:cNvPr id="3" name="Подзаголовок 2"/>
          <p:cNvSpPr>
            <a:spLocks noGrp="1"/>
          </p:cNvSpPr>
          <p:nvPr>
            <p:ph type="subTitle" idx="1"/>
          </p:nvPr>
        </p:nvSpPr>
        <p:spPr bwMode="auto"/>
        <p:txBody>
          <a:bodyPr>
            <a:normAutofit/>
          </a:bodyPr>
          <a:lstStyle/>
          <a:p>
            <a:pPr>
              <a:defRPr/>
            </a:pPr>
            <a:endParaRPr lang="ru-RU"/>
          </a:p>
          <a:p>
            <a:pPr>
              <a:defRPr/>
            </a:pPr>
            <a:endParaRPr lang="ru-RU"/>
          </a:p>
          <a:p>
            <a:pPr>
              <a:defRPr/>
            </a:pPr>
            <a:r>
              <a:rPr lang="ru-RU" sz="4000">
                <a:solidFill>
                  <a:schemeClr val="accent1">
                    <a:lumMod val="50000"/>
                  </a:schemeClr>
                </a:solidFill>
                <a:latin typeface="Monotype Corsiva"/>
              </a:rPr>
              <a:t>проекты, законы, поправки</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452761" y="417249"/>
            <a:ext cx="11283519" cy="6001304"/>
          </a:xfrm>
        </p:spPr>
        <p:txBody>
          <a:bodyPr>
            <a:normAutofit/>
          </a:bodyPr>
          <a:lstStyle/>
          <a:p>
            <a:pPr>
              <a:buClr>
                <a:schemeClr val="accent1"/>
              </a:buClr>
              <a:defRPr/>
            </a:pPr>
            <a:r>
              <a:rPr lang="ru-RU" sz="1200" b="1">
                <a:solidFill>
                  <a:srgbClr val="0070C0"/>
                </a:solidFill>
              </a:rPr>
              <a:t>НДС</a:t>
            </a:r>
            <a:br>
              <a:rPr lang="ru-RU" sz="1200" b="1">
                <a:solidFill>
                  <a:srgbClr val="0070C0"/>
                </a:solidFill>
              </a:rPr>
            </a:br>
            <a:br>
              <a:rPr lang="ru-RU" sz="1200"/>
            </a:br>
            <a:r>
              <a:rPr lang="ru-RU" sz="1200"/>
              <a:t>- повысить ставку НДС с 20% до 22% (</a:t>
            </a:r>
            <a:r>
              <a:rPr lang="ru-RU" sz="1200"/>
              <a:t>пп</a:t>
            </a:r>
            <a:r>
              <a:rPr lang="ru-RU" sz="1200"/>
              <a:t>. "б" п. 7 ст. 2 проекта);</a:t>
            </a:r>
            <a:br>
              <a:rPr lang="ru-RU" sz="1200"/>
            </a:br>
            <a:r>
              <a:rPr lang="ru-RU" sz="1200"/>
              <a:t>- сократить с 60 млн до 10 млн руб. предельный размер дохода для УСН, при превышении которого надо платить НДС (п. 1 ст. 2 проекта);</a:t>
            </a:r>
            <a:br>
              <a:rPr lang="ru-RU" sz="1200"/>
            </a:br>
            <a:r>
              <a:rPr lang="ru-RU" sz="1200"/>
              <a:t>- сократить перечень необлагаемых операций. Так из него хотят исключить передачу исключительных прав на российские программы для ЭВМ и базы данных, услуги по обслуживанию банковских карт (п. 4 ст. 2 проекта).</a:t>
            </a:r>
            <a:br>
              <a:rPr lang="ru-RU" sz="1200"/>
            </a:br>
            <a:br>
              <a:rPr lang="ru-RU" sz="1200"/>
            </a:br>
            <a:r>
              <a:rPr lang="ru-RU" sz="1200" b="1">
                <a:solidFill>
                  <a:schemeClr val="accent1"/>
                </a:solidFill>
              </a:rPr>
              <a:t>Страховые взносы </a:t>
            </a:r>
            <a:br>
              <a:rPr lang="ru-RU" sz="1200" b="1">
                <a:solidFill>
                  <a:schemeClr val="accent1"/>
                </a:solidFill>
              </a:rPr>
            </a:br>
            <a:br>
              <a:rPr lang="ru-RU" sz="1200" b="1">
                <a:solidFill>
                  <a:schemeClr val="accent1"/>
                </a:solidFill>
              </a:rPr>
            </a:br>
            <a:r>
              <a:rPr lang="ru-RU" sz="1200"/>
              <a:t>- оптимизировать льготные тарифы страховых взносов для МСП. Пониженный тариф сохранят для приоритетных отраслей по перечню правительства, остальных переведут на общие тарифы (</a:t>
            </a:r>
            <a:r>
              <a:rPr lang="ru-RU" sz="1200"/>
              <a:t>пп</a:t>
            </a:r>
            <a:r>
              <a:rPr lang="ru-RU" sz="1200"/>
              <a:t>. "и" п. 115 ст. 2 проекта);</a:t>
            </a:r>
            <a:br>
              <a:rPr lang="ru-RU" sz="1200"/>
            </a:br>
            <a:r>
              <a:rPr lang="ru-RU" sz="1200"/>
              <a:t>- ввести обязанность для коммерческих организаций исчислять взносы с выплат и иных вознаграждений в пользу руководителей с доначислением базы исходя из МРОТ в случаях, когда таким работникам выплачивают зарплату ниже МРОТ (п. 113 ст. 2 проекта);</a:t>
            </a:r>
            <a:br>
              <a:rPr lang="ru-RU" sz="1200"/>
            </a:br>
            <a:br>
              <a:rPr lang="ru-RU" sz="1200"/>
            </a:br>
            <a:r>
              <a:rPr lang="ru-RU" sz="1200" b="1">
                <a:solidFill>
                  <a:schemeClr val="accent1"/>
                </a:solidFill>
              </a:rPr>
              <a:t>Имущественные налоги</a:t>
            </a:r>
            <a:br>
              <a:rPr lang="ru-RU" sz="1200"/>
            </a:br>
            <a:br>
              <a:rPr lang="ru-RU" sz="1200"/>
            </a:br>
            <a:r>
              <a:rPr lang="ru-RU" sz="1200"/>
              <a:t>- передать налоговикам обязанность организаций исчислять транспортный и земельный налоги, налог на имущество по кадастровой стоимости ( </a:t>
            </a:r>
            <a:r>
              <a:rPr lang="ru-RU" sz="1200"/>
              <a:t>пп</a:t>
            </a:r>
            <a:r>
              <a:rPr lang="ru-RU" sz="1200"/>
              <a:t>. "а" п. 89, </a:t>
            </a:r>
            <a:r>
              <a:rPr lang="ru-RU" sz="1200"/>
              <a:t>пп</a:t>
            </a:r>
            <a:r>
              <a:rPr lang="ru-RU" sz="1200"/>
              <a:t>. "а" п. 103, п. п. 93, 96 ст. 2 проекта);</a:t>
            </a:r>
            <a:br>
              <a:rPr lang="ru-RU" sz="1200"/>
            </a:br>
            <a:r>
              <a:rPr lang="ru-RU" sz="1200"/>
              <a:t>- перенести крайний срок уплаты таких налогов и авансов по ним на месяц позже (</a:t>
            </a:r>
            <a:r>
              <a:rPr lang="ru-RU" sz="1200"/>
              <a:t>пп</a:t>
            </a:r>
            <a:r>
              <a:rPr lang="ru-RU" sz="1200"/>
              <a:t>. "а" п. 90, </a:t>
            </a:r>
            <a:r>
              <a:rPr lang="ru-RU" sz="1200"/>
              <a:t>пп</a:t>
            </a:r>
            <a:r>
              <a:rPr lang="ru-RU" sz="1200"/>
              <a:t>. "а" п. 105, </a:t>
            </a:r>
            <a:r>
              <a:rPr lang="ru-RU" sz="1200"/>
              <a:t>пп</a:t>
            </a:r>
            <a:r>
              <a:rPr lang="ru-RU" sz="1200"/>
              <a:t>. "а" п. 98 ст. 2 проекта). </a:t>
            </a:r>
            <a:br>
              <a:rPr lang="ru-RU" sz="1200"/>
            </a:br>
            <a:br>
              <a:rPr lang="ru-RU" sz="1200"/>
            </a:br>
            <a:r>
              <a:rPr lang="ru-RU" sz="1200" b="1">
                <a:solidFill>
                  <a:schemeClr val="accent1"/>
                </a:solidFill>
              </a:rPr>
              <a:t>Налог на прибыль</a:t>
            </a:r>
            <a:r>
              <a:rPr lang="ru-RU" sz="1200"/>
              <a:t> </a:t>
            </a:r>
            <a:br>
              <a:rPr lang="ru-RU" sz="1200"/>
            </a:br>
            <a:br>
              <a:rPr lang="ru-RU" sz="1200"/>
            </a:br>
            <a:r>
              <a:rPr lang="ru-RU" sz="1200"/>
              <a:t>- продлить действие нормы, ограничивающей уменьшение базы текущего периода на убытки прошлых лет, до 2030 года (п. 48 ст. 2 проекта);</a:t>
            </a:r>
            <a:br>
              <a:rPr lang="ru-RU" sz="1200"/>
            </a:br>
            <a:r>
              <a:rPr lang="ru-RU" sz="1200"/>
              <a:t>- уточнить правила применения повышающего коэффициента для исключения его многократного использования при исчислении налога. Речь идет о расходах на покупку права на использование ЭВМ и баз данных, программно-аппаратных комплексов по лицензионным и </a:t>
            </a:r>
            <a:r>
              <a:rPr lang="ru-RU" sz="1200"/>
              <a:t>сублицензионным</a:t>
            </a:r>
            <a:r>
              <a:rPr lang="ru-RU" sz="1200"/>
              <a:t> соглашениям в рамках одной цепочки лицензиатов (</a:t>
            </a:r>
            <a:r>
              <a:rPr lang="ru-RU" sz="1200"/>
              <a:t>пп</a:t>
            </a:r>
            <a:r>
              <a:rPr lang="ru-RU" sz="1200"/>
              <a:t>. "а" п. 42 ст. 2 проекта);</a:t>
            </a:r>
            <a:br>
              <a:rPr lang="ru-RU" sz="1200"/>
            </a:br>
            <a:r>
              <a:rPr lang="ru-RU" sz="1200"/>
              <a:t>- признавать сомнительным долгом задолженность по уплате штрафов, пеней и санкций, начисленных решением суда по договорам с сомнительным долгом по реализации товаров, работ, услуг (</a:t>
            </a:r>
            <a:r>
              <a:rPr lang="ru-RU" sz="1200"/>
              <a:t>пп</a:t>
            </a:r>
            <a:r>
              <a:rPr lang="ru-RU" sz="1200"/>
              <a:t>. "а" п. 44 ст. 2 проекта);</a:t>
            </a:r>
            <a:br>
              <a:rPr lang="ru-RU" sz="1200"/>
            </a:br>
            <a:r>
              <a:rPr lang="ru-RU" sz="1200"/>
              <a:t>- установить порядок уплаты налога российскими участниками МГК для достижения минимального уровня обложения в 15% (</a:t>
            </a:r>
            <a:r>
              <a:rPr lang="ru-RU" sz="1200"/>
              <a:t>пп</a:t>
            </a:r>
            <a:r>
              <a:rPr lang="ru-RU" sz="1200"/>
              <a:t>. "в" п. 49, п. 55 ст. 2 проекта).</a:t>
            </a:r>
            <a:br>
              <a:rPr lang="ru-RU" sz="1200"/>
            </a:br>
            <a:br>
              <a:rPr lang="ru-RU" sz="1200"/>
            </a:br>
            <a:endParaRPr lang="ru-RU" sz="1200"/>
          </a:p>
        </p:txBody>
      </p:sp>
      <p:sp>
        <p:nvSpPr>
          <p:cNvPr id="3" name="Стрелка: вправо с вырезом 2"/>
          <p:cNvSpPr/>
          <p:nvPr/>
        </p:nvSpPr>
        <p:spPr bwMode="auto">
          <a:xfrm>
            <a:off x="161884" y="842111"/>
            <a:ext cx="230819" cy="159798"/>
          </a:xfrm>
          <a:prstGeom prst="notchedRight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ru-RU"/>
          </a:p>
        </p:txBody>
      </p:sp>
      <p:pic>
        <p:nvPicPr>
          <p:cNvPr id="4" name="Рисунок 3"/>
          <p:cNvPicPr>
            <a:picLocks noChangeAspect="1"/>
          </p:cNvPicPr>
          <p:nvPr/>
        </p:nvPicPr>
        <p:blipFill>
          <a:blip r:embed="rId2"/>
          <a:stretch/>
        </p:blipFill>
        <p:spPr bwMode="auto">
          <a:xfrm>
            <a:off x="146217" y="1995013"/>
            <a:ext cx="262151" cy="201185"/>
          </a:xfrm>
          <a:prstGeom prst="rect">
            <a:avLst/>
          </a:prstGeom>
        </p:spPr>
      </p:pic>
      <p:pic>
        <p:nvPicPr>
          <p:cNvPr id="5" name="Рисунок 4"/>
          <p:cNvPicPr>
            <a:picLocks noChangeAspect="1"/>
          </p:cNvPicPr>
          <p:nvPr/>
        </p:nvPicPr>
        <p:blipFill>
          <a:blip r:embed="rId2"/>
          <a:stretch/>
        </p:blipFill>
        <p:spPr bwMode="auto">
          <a:xfrm>
            <a:off x="146217" y="3158946"/>
            <a:ext cx="262151" cy="201185"/>
          </a:xfrm>
          <a:prstGeom prst="rect">
            <a:avLst/>
          </a:prstGeom>
        </p:spPr>
      </p:pic>
      <p:pic>
        <p:nvPicPr>
          <p:cNvPr id="6" name="Рисунок 5"/>
          <p:cNvPicPr>
            <a:picLocks noChangeAspect="1"/>
          </p:cNvPicPr>
          <p:nvPr/>
        </p:nvPicPr>
        <p:blipFill>
          <a:blip r:embed="rId2"/>
          <a:stretch/>
        </p:blipFill>
        <p:spPr bwMode="auto">
          <a:xfrm>
            <a:off x="166057" y="4125349"/>
            <a:ext cx="262151" cy="20118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5" name="TextBox 4"/>
          <p:cNvSpPr txBox="1"/>
          <p:nvPr/>
        </p:nvSpPr>
        <p:spPr bwMode="auto">
          <a:xfrm>
            <a:off x="408373" y="258061"/>
            <a:ext cx="11461072" cy="5447645"/>
          </a:xfrm>
          <a:prstGeom prst="rect">
            <a:avLst/>
          </a:prstGeom>
          <a:noFill/>
        </p:spPr>
        <p:txBody>
          <a:bodyPr wrap="square">
            <a:spAutoFit/>
          </a:bodyPr>
          <a:lstStyle/>
          <a:p>
            <a:pPr>
              <a:defRPr/>
            </a:pPr>
            <a:r>
              <a:rPr lang="ru-RU" sz="1200" b="1" i="0" u="none" strike="noStrike" cap="none" spc="0">
                <a:ln>
                  <a:noFill/>
                </a:ln>
                <a:solidFill>
                  <a:schemeClr val="accent1"/>
                </a:solidFill>
                <a:latin typeface="Calibri Light"/>
                <a:ea typeface="Arial"/>
                <a:cs typeface="Arial"/>
              </a:rPr>
              <a:t>НДФЛ</a:t>
            </a:r>
            <a:br>
              <a:rPr lang="ru-RU" sz="1200" b="0" i="0" u="none" strike="noStrike" cap="none" spc="0">
                <a:ln>
                  <a:noFill/>
                </a:ln>
                <a:solidFill>
                  <a:prstClr val="black"/>
                </a:solidFill>
                <a:latin typeface="Calibri Light"/>
                <a:ea typeface="Arial"/>
                <a:cs typeface="Arial"/>
              </a:rPr>
            </a:b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установить единые условия для льготы в виде освобождения от налога доходов от реализации акций и долей участия в УК российских организаций. При этом они должны принадлежать налогоплательщику более 5 лет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"в" п. 30 ст. 2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уточнить, что для стандартного вычета на детей учитываются только доходы основной базы, исчисленные нарастающим итогом с начала налогового периода (п. 32 ст. 2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не облагать доходы в виде возмещения виновным стоимости утраченного имущества по законодательству РФ, актам субъектов РФ и решениям местных органов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"а" п. 30 ст. 2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обязать налогоплательщиков декларировать доход и платить налог не только при его полном </a:t>
            </a:r>
            <a:r>
              <a:rPr lang="ru-RU" sz="1200" b="0" i="0" u="none" strike="noStrike" cap="none" spc="0">
                <a:ln>
                  <a:noFill/>
                </a:ln>
                <a:solidFill>
                  <a:prstClr val="black"/>
                </a:solidFill>
                <a:latin typeface="Calibri Light"/>
                <a:ea typeface="Arial"/>
                <a:cs typeface="Arial"/>
              </a:rPr>
              <a:t>неудержании</a:t>
            </a:r>
            <a:r>
              <a:rPr lang="ru-RU" sz="1200" b="0" i="0" u="none" strike="noStrike" cap="none" spc="0">
                <a:ln>
                  <a:noFill/>
                </a:ln>
                <a:solidFill>
                  <a:prstClr val="black"/>
                </a:solidFill>
                <a:latin typeface="Calibri Light"/>
                <a:ea typeface="Arial"/>
                <a:cs typeface="Arial"/>
              </a:rPr>
              <a:t> налоговым агентом, но и при частичном </a:t>
            </a:r>
            <a:r>
              <a:rPr lang="ru-RU" sz="1200" b="0" i="0" u="none" strike="noStrike" cap="none" spc="0">
                <a:ln>
                  <a:noFill/>
                </a:ln>
                <a:solidFill>
                  <a:prstClr val="black"/>
                </a:solidFill>
                <a:latin typeface="Calibri Light"/>
                <a:ea typeface="Arial"/>
                <a:cs typeface="Arial"/>
              </a:rPr>
              <a:t>неудержании</a:t>
            </a:r>
            <a:r>
              <a:rPr lang="ru-RU" sz="1200" b="0" i="0" u="none" strike="noStrike" cap="none" spc="0">
                <a:ln>
                  <a:noFill/>
                </a:ln>
                <a:solidFill>
                  <a:prstClr val="black"/>
                </a:solidFill>
                <a:latin typeface="Calibri Light"/>
                <a:ea typeface="Arial"/>
                <a:cs typeface="Arial"/>
              </a:rPr>
              <a:t>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"а" п. 38 ст. 2 проекта).</a:t>
            </a:r>
            <a:endParaRPr/>
          </a:p>
          <a:p>
            <a:pPr>
              <a:defRPr/>
            </a:pPr>
            <a:br>
              <a:rPr lang="ru-RU" sz="1200" b="0" i="0" u="none" strike="noStrike" cap="none" spc="0">
                <a:ln>
                  <a:noFill/>
                </a:ln>
                <a:solidFill>
                  <a:prstClr val="black"/>
                </a:solidFill>
                <a:latin typeface="Calibri Light"/>
                <a:ea typeface="Arial"/>
                <a:cs typeface="Arial"/>
              </a:rPr>
            </a:br>
            <a:r>
              <a:rPr lang="ru-RU" sz="1200" b="1" i="0" u="none" strike="noStrike" cap="none" spc="0">
                <a:ln>
                  <a:noFill/>
                </a:ln>
                <a:solidFill>
                  <a:srgbClr val="4472C4"/>
                </a:solidFill>
                <a:latin typeface="Calibri Light"/>
                <a:ea typeface="Arial"/>
                <a:cs typeface="Arial"/>
              </a:rPr>
              <a:t>Налоговое администрирование</a:t>
            </a:r>
            <a:br>
              <a:rPr lang="ru-RU" sz="1200" b="0" i="0" u="none" strike="noStrike" cap="none" spc="0">
                <a:ln>
                  <a:noFill/>
                </a:ln>
                <a:solidFill>
                  <a:prstClr val="black"/>
                </a:solidFill>
                <a:latin typeface="Calibri Light"/>
                <a:ea typeface="Arial"/>
                <a:cs typeface="Arial"/>
              </a:rPr>
            </a:b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установить, что, если последний день уплаты налога выпадает на нерабочий день, срок переносится на предыдущий рабочий день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"б" п. 2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запретить учитывать в текущем периоде ошибки прошлых периодов, если в текущем ставка налога увеличилась (п. 17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ограничить размер снижения штрафа при смягчающих обстоятельствах. Санкцию смогут уменьшить не более чем в 10 раз (п. 49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перенести крайний срок подачи сообщения о наличии транспорта и недвижимости с 31 декабря на 31 мая (п. 9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улучшить институт ЕНС. Например, уточнить порядок учета на ЕНС решений о досрочном прекращении отсрочки или рассрочки, а также о полной или частичной отмене вычетов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"б" п. 6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оптимизировать число уведомлений о налогах и взносах. Хотят отменить их подачу по имущественным налогам. То же правило собираются ввести для НДФЛ и взносов в части периодов, по которым плательщик уже представлял уведомление с планируемыми суммами за эти периоды (п. 18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увеличить предельный срок инвестиционного кредита с 5 до 10 лет (п. 23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расширить перечень случаев, когда контролеры могут отказать в зачете сумм или зачесть их частично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"а" п. 30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предусмотреть возможность рассмотрения материалов проверки с помощью видео-конференц-связи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"а" п. 41,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"б" п. 42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расширить периметр налогового мониторинга. Кандидату нужно будет соответствовать одному из критериев (объем выручки, величина активов, размер уплаченных налогов), а не всем трем, как сейчас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"а" п. 43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разрешить налоговикам осматривать территории и помещения, проводить выемку документов и предметов у лица, у которого проводится мониторинг, а также делать все указанное при рассмотрении материалов проверки (п. п. 38, 39 ст. 1 проекта);</a:t>
            </a:r>
            <a:br>
              <a:rPr lang="ru-RU" sz="1200" b="0" i="0" u="none" strike="noStrike" cap="none" spc="0">
                <a:ln>
                  <a:noFill/>
                </a:ln>
                <a:solidFill>
                  <a:prstClr val="black"/>
                </a:solidFill>
                <a:latin typeface="Calibri Light"/>
                <a:ea typeface="Arial"/>
                <a:cs typeface="Arial"/>
              </a:rPr>
            </a:br>
            <a:r>
              <a:rPr lang="ru-RU" sz="1200" b="0" i="0" u="none" strike="noStrike" cap="none" spc="0">
                <a:ln>
                  <a:noFill/>
                </a:ln>
                <a:solidFill>
                  <a:prstClr val="black"/>
                </a:solidFill>
                <a:latin typeface="Calibri Light"/>
                <a:ea typeface="Arial"/>
                <a:cs typeface="Arial"/>
              </a:rPr>
              <a:t>- определить способы подачи возражений на акт проверки. Форму, формат и порядок подачи возражений утвердит ФНС (п. 40,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"в" п. 41, </a:t>
            </a:r>
            <a:r>
              <a:rPr lang="ru-RU" sz="1200" b="0" i="0" u="none" strike="noStrike" cap="none" spc="0">
                <a:ln>
                  <a:noFill/>
                </a:ln>
                <a:solidFill>
                  <a:prstClr val="black"/>
                </a:solidFill>
                <a:latin typeface="Calibri Light"/>
                <a:ea typeface="Arial"/>
                <a:cs typeface="Arial"/>
              </a:rPr>
              <a:t>пп</a:t>
            </a:r>
            <a:r>
              <a:rPr lang="ru-RU" sz="1200" b="0" i="0" u="none" strike="noStrike" cap="none" spc="0">
                <a:ln>
                  <a:noFill/>
                </a:ln>
                <a:solidFill>
                  <a:prstClr val="black"/>
                </a:solidFill>
                <a:latin typeface="Calibri Light"/>
                <a:ea typeface="Arial"/>
                <a:cs typeface="Arial"/>
              </a:rPr>
              <a:t>. "а" п. 42 ст. 1 проекта).</a:t>
            </a:r>
            <a:endParaRPr lang="ru-RU"/>
          </a:p>
        </p:txBody>
      </p:sp>
      <p:pic>
        <p:nvPicPr>
          <p:cNvPr id="6" name="Рисунок 5"/>
          <p:cNvPicPr>
            <a:picLocks noChangeAspect="1"/>
          </p:cNvPicPr>
          <p:nvPr/>
        </p:nvPicPr>
        <p:blipFill>
          <a:blip r:embed="rId2"/>
          <a:stretch/>
        </p:blipFill>
        <p:spPr bwMode="auto">
          <a:xfrm>
            <a:off x="143260" y="281582"/>
            <a:ext cx="262151" cy="201185"/>
          </a:xfrm>
          <a:prstGeom prst="rect">
            <a:avLst/>
          </a:prstGeom>
        </p:spPr>
      </p:pic>
      <p:pic>
        <p:nvPicPr>
          <p:cNvPr id="8" name="Рисунок 7"/>
          <p:cNvPicPr>
            <a:picLocks noChangeAspect="1"/>
          </p:cNvPicPr>
          <p:nvPr/>
        </p:nvPicPr>
        <p:blipFill>
          <a:blip r:embed="rId2"/>
          <a:stretch/>
        </p:blipFill>
        <p:spPr bwMode="auto">
          <a:xfrm>
            <a:off x="143260" y="2317321"/>
            <a:ext cx="262151" cy="201185"/>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514905" y="365125"/>
            <a:ext cx="10955046" cy="1325563"/>
          </a:xfrm>
        </p:spPr>
        <p:txBody>
          <a:bodyPr>
            <a:normAutofit/>
          </a:bodyPr>
          <a:lstStyle/>
          <a:p>
            <a:pPr algn="ctr">
              <a:defRPr/>
            </a:pPr>
            <a:r>
              <a:rPr lang="ru-RU" sz="3600">
                <a:solidFill>
                  <a:srgbClr val="0070C0"/>
                </a:solidFill>
                <a:latin typeface="Monotype Corsiva"/>
              </a:rPr>
              <a:t>Налоговый режим АУСН (С 01.01.2025 (в ЧО) действует )</a:t>
            </a:r>
            <a:endParaRPr/>
          </a:p>
        </p:txBody>
      </p:sp>
      <p:graphicFrame>
        <p:nvGraphicFramePr>
          <p:cNvPr id="7" name="Таблица 7"/>
          <p:cNvGraphicFramePr>
            <a:graphicFrameLocks xmlns:a="http://schemas.openxmlformats.org/drawingml/2006/main" noGrp="1"/>
          </p:cNvGraphicFramePr>
          <p:nvPr>
            <p:ph sz="half" idx="2"/>
          </p:nvPr>
        </p:nvGraphicFramePr>
        <p:xfrm>
          <a:off x="514905" y="1349406"/>
          <a:ext cx="10955046" cy="4977709"/>
        </p:xfrm>
        <a:graphic>
          <a:graphicData uri="http://schemas.openxmlformats.org/drawingml/2006/table">
            <a:tbl>
              <a:tblPr firstRow="1" firstCol="0" lastRow="0" lastCol="0" bandRow="1" bandCol="0">
                <a:tableStyleId>{5C22544A-7EE6-4342-B048-85BDC9FD1C3A}</a:tableStyleId>
              </a:tblPr>
              <a:tblGrid>
                <a:gridCol w="1691354"/>
                <a:gridCol w="4411718"/>
                <a:gridCol w="4851974"/>
              </a:tblGrid>
              <a:tr h="486476">
                <a:tc>
                  <a:txBody>
                    <a:bodyPr/>
                    <a:p>
                      <a:pPr algn="ctr">
                        <a:defRPr/>
                      </a:pPr>
                      <a:r>
                        <a:rPr lang="ru-RU" sz="2000" b="0" i="0" u="none" strike="noStrike" cap="none" spc="0">
                          <a:ln>
                            <a:noFill/>
                          </a:ln>
                          <a:solidFill>
                            <a:prstClr val="black"/>
                          </a:solidFill>
                          <a:latin typeface="Calibri"/>
                          <a:ea typeface="Arial"/>
                          <a:cs typeface="Adobe Devanagari"/>
                        </a:rPr>
                        <a:t>показатели </a:t>
                      </a:r>
                      <a:endParaRPr lang="ru-RU"/>
                    </a:p>
                  </a:txBody>
                  <a:tcPr/>
                </a:tc>
                <a:tc>
                  <a:txBody>
                    <a:bodyPr/>
                    <a:p>
                      <a:pPr>
                        <a:defRPr/>
                      </a:pPr>
                      <a:r>
                        <a:rPr lang="ru-RU" sz="2400" b="1" i="0" u="none" strike="noStrike" cap="none" spc="0">
                          <a:ln>
                            <a:noFill/>
                          </a:ln>
                          <a:solidFill>
                            <a:prstClr val="black"/>
                          </a:solidFill>
                          <a:latin typeface="Calibri"/>
                          <a:ea typeface="Arial"/>
                          <a:cs typeface="Arial"/>
                        </a:rPr>
                        <a:t>УСН</a:t>
                      </a:r>
                      <a:endParaRPr lang="ru-RU"/>
                    </a:p>
                  </a:txBody>
                  <a:tcPr/>
                </a:tc>
                <a:tc>
                  <a:txBody>
                    <a:bodyPr/>
                    <a:p>
                      <a:pPr>
                        <a:defRPr/>
                      </a:pPr>
                      <a:r>
                        <a:rPr lang="ru-RU" sz="2400" b="1" i="0" u="none" strike="noStrike" cap="none" spc="0">
                          <a:ln>
                            <a:noFill/>
                          </a:ln>
                          <a:solidFill>
                            <a:prstClr val="black"/>
                          </a:solidFill>
                          <a:latin typeface="Calibri"/>
                          <a:ea typeface="Arial"/>
                          <a:cs typeface="Arial"/>
                        </a:rPr>
                        <a:t> АУСН</a:t>
                      </a:r>
                      <a:endParaRPr lang="ru-RU"/>
                    </a:p>
                  </a:txBody>
                  <a:tcPr/>
                </a:tc>
              </a:tr>
              <a:tr h="277003">
                <a:tc>
                  <a:txBody>
                    <a:bodyPr/>
                    <a:p>
                      <a:pPr>
                        <a:defRPr/>
                      </a:pPr>
                      <a:r>
                        <a:rPr lang="ru-RU" sz="1200"/>
                        <a:t>Кол-во сотрудников</a:t>
                      </a:r>
                      <a:endParaRPr/>
                    </a:p>
                  </a:txBody>
                  <a:tcPr/>
                </a:tc>
                <a:tc>
                  <a:txBody>
                    <a:bodyPr/>
                    <a:p>
                      <a:pPr>
                        <a:defRPr/>
                      </a:pPr>
                      <a:r>
                        <a:rPr lang="en-US" sz="1400"/>
                        <a:t>&lt;130</a:t>
                      </a:r>
                      <a:endParaRPr lang="ru-RU" sz="1400"/>
                    </a:p>
                  </a:txBody>
                  <a:tcPr/>
                </a:tc>
                <a:tc>
                  <a:txBody>
                    <a:bodyPr/>
                    <a:p>
                      <a:pPr>
                        <a:defRPr/>
                      </a:pPr>
                      <a:r>
                        <a:rPr lang="en-US" sz="1400"/>
                        <a:t>&lt;5</a:t>
                      </a:r>
                      <a:endParaRPr lang="ru-RU" sz="1400"/>
                    </a:p>
                  </a:txBody>
                  <a:tcPr/>
                </a:tc>
              </a:tr>
              <a:tr h="194776">
                <a:tc>
                  <a:txBody>
                    <a:bodyPr/>
                    <a:p>
                      <a:pPr>
                        <a:defRPr/>
                      </a:pPr>
                      <a:r>
                        <a:rPr lang="ru-RU" sz="1200"/>
                        <a:t>Доход</a:t>
                      </a:r>
                      <a:endParaRPr/>
                    </a:p>
                  </a:txBody>
                  <a:tcPr/>
                </a:tc>
                <a:tc>
                  <a:txBody>
                    <a:bodyPr/>
                    <a:p>
                      <a:pPr>
                        <a:defRPr/>
                      </a:pPr>
                      <a:r>
                        <a:rPr lang="ru-RU" sz="1400"/>
                        <a:t>450 млн. рублей в 2025 году</a:t>
                      </a:r>
                      <a:endParaRPr/>
                    </a:p>
                  </a:txBody>
                  <a:tcPr/>
                </a:tc>
                <a:tc>
                  <a:txBody>
                    <a:bodyPr/>
                    <a:p>
                      <a:pPr>
                        <a:defRPr/>
                      </a:pPr>
                      <a:r>
                        <a:rPr lang="en-US" sz="1400"/>
                        <a:t>&lt;</a:t>
                      </a:r>
                      <a:r>
                        <a:rPr lang="ru-RU" sz="1400"/>
                        <a:t>60 млн.</a:t>
                      </a:r>
                      <a:endParaRPr/>
                    </a:p>
                  </a:txBody>
                  <a:tcPr/>
                </a:tc>
              </a:tr>
              <a:tr h="486476">
                <a:tc>
                  <a:txBody>
                    <a:bodyPr/>
                    <a:p>
                      <a:pPr>
                        <a:defRPr/>
                      </a:pPr>
                      <a:r>
                        <a:rPr lang="ru-RU" sz="1200"/>
                        <a:t>Остаточная стоимость основных средств</a:t>
                      </a:r>
                      <a:endParaRPr/>
                    </a:p>
                  </a:txBody>
                  <a:tcPr/>
                </a:tc>
                <a:tc>
                  <a:txBody>
                    <a:bodyPr/>
                    <a:p>
                      <a:pPr>
                        <a:defRPr/>
                      </a:pPr>
                      <a:r>
                        <a:rPr lang="en-US" sz="1400"/>
                        <a:t>&lt;</a:t>
                      </a:r>
                      <a:r>
                        <a:rPr lang="ru-RU" sz="1400"/>
                        <a:t>200 млн. рублей</a:t>
                      </a:r>
                      <a:endParaRPr/>
                    </a:p>
                  </a:txBody>
                  <a:tcPr/>
                </a:tc>
                <a:tc>
                  <a:txBody>
                    <a:bodyPr/>
                    <a:p>
                      <a:pPr>
                        <a:defRPr/>
                      </a:pPr>
                      <a:r>
                        <a:rPr lang="en-US" sz="1400"/>
                        <a:t>&lt;150 </a:t>
                      </a:r>
                      <a:r>
                        <a:rPr lang="ru-RU" sz="1400"/>
                        <a:t>млн. рублей</a:t>
                      </a:r>
                      <a:endParaRPr/>
                    </a:p>
                  </a:txBody>
                  <a:tcPr/>
                </a:tc>
              </a:tr>
              <a:tr h="976624">
                <a:tc>
                  <a:txBody>
                    <a:bodyPr/>
                    <a:p>
                      <a:pPr>
                        <a:defRPr/>
                      </a:pPr>
                      <a:r>
                        <a:rPr lang="ru-RU" sz="1200"/>
                        <a:t>Налоговая ставка</a:t>
                      </a:r>
                      <a:endParaRPr/>
                    </a:p>
                  </a:txBody>
                  <a:tcPr/>
                </a:tc>
                <a:tc>
                  <a:txBody>
                    <a:bodyPr/>
                    <a:p>
                      <a:pPr>
                        <a:defRPr/>
                      </a:pPr>
                      <a:r>
                        <a:rPr lang="ru-RU" sz="1400"/>
                        <a:t>Для базы «Доходы» – 6%</a:t>
                      </a:r>
                      <a:endParaRPr/>
                    </a:p>
                    <a:p>
                      <a:pPr>
                        <a:defRPr/>
                      </a:pPr>
                      <a:r>
                        <a:rPr lang="ru-RU" sz="1400"/>
                        <a:t>Для базы «Доходы-расходы» – 15%, но минимально 1% от доходов</a:t>
                      </a:r>
                      <a:endParaRPr/>
                    </a:p>
                    <a:p>
                      <a:pPr>
                        <a:defRPr/>
                      </a:pPr>
                      <a:endParaRPr lang="ru-RU" sz="1400"/>
                    </a:p>
                    <a:p>
                      <a:pPr>
                        <a:defRPr/>
                      </a:pPr>
                      <a:r>
                        <a:rPr lang="ru-RU" sz="1400"/>
                        <a:t>Применима региональная льгота</a:t>
                      </a:r>
                      <a:endParaRPr/>
                    </a:p>
                  </a:txBody>
                  <a:tcPr/>
                </a:tc>
                <a:tc>
                  <a:txBody>
                    <a:bodyPr/>
                    <a:p>
                      <a:pPr>
                        <a:defRPr/>
                      </a:pPr>
                      <a:r>
                        <a:rPr lang="ru-RU" sz="1400"/>
                        <a:t>Для базы «Доходы» – 8%</a:t>
                      </a:r>
                      <a:endParaRPr/>
                    </a:p>
                    <a:p>
                      <a:pPr>
                        <a:defRPr/>
                      </a:pPr>
                      <a:r>
                        <a:rPr lang="ru-RU" sz="1400"/>
                        <a:t>Для базы «Доходы-расходы» – 20%, но минимально 3% от доходов</a:t>
                      </a:r>
                      <a:endParaRPr/>
                    </a:p>
                    <a:p>
                      <a:pPr>
                        <a:defRPr/>
                      </a:pPr>
                      <a:endParaRPr lang="ru-RU" sz="1400"/>
                    </a:p>
                    <a:p>
                      <a:pPr>
                        <a:defRPr/>
                      </a:pPr>
                      <a:r>
                        <a:rPr lang="ru-RU" sz="1400"/>
                        <a:t>Региональные льготы не применяются</a:t>
                      </a:r>
                      <a:endParaRPr/>
                    </a:p>
                  </a:txBody>
                  <a:tcPr/>
                </a:tc>
              </a:tr>
              <a:tr h="242105">
                <a:tc>
                  <a:txBody>
                    <a:bodyPr/>
                    <a:p>
                      <a:pPr>
                        <a:defRPr/>
                      </a:pPr>
                      <a:r>
                        <a:rPr lang="ru-RU" sz="1200"/>
                        <a:t>Налоговый период</a:t>
                      </a:r>
                      <a:endParaRPr/>
                    </a:p>
                  </a:txBody>
                  <a:tcPr/>
                </a:tc>
                <a:tc>
                  <a:txBody>
                    <a:bodyPr/>
                    <a:p>
                      <a:pPr>
                        <a:defRPr/>
                      </a:pPr>
                      <a:r>
                        <a:rPr lang="ru-RU" sz="1400"/>
                        <a:t>год</a:t>
                      </a:r>
                      <a:endParaRPr/>
                    </a:p>
                  </a:txBody>
                  <a:tcPr/>
                </a:tc>
                <a:tc>
                  <a:txBody>
                    <a:bodyPr/>
                    <a:p>
                      <a:pPr>
                        <a:defRPr/>
                      </a:pPr>
                      <a:r>
                        <a:rPr lang="ru-RU" sz="1400"/>
                        <a:t>месяц</a:t>
                      </a:r>
                      <a:endParaRPr/>
                    </a:p>
                  </a:txBody>
                  <a:tcPr/>
                </a:tc>
              </a:tr>
              <a:tr h="221390">
                <a:tc>
                  <a:txBody>
                    <a:bodyPr/>
                    <a:p>
                      <a:pPr>
                        <a:defRPr/>
                      </a:pPr>
                      <a:r>
                        <a:rPr lang="ru-RU" sz="1200"/>
                        <a:t>Отчетность</a:t>
                      </a:r>
                      <a:endParaRPr/>
                    </a:p>
                  </a:txBody>
                  <a:tcPr/>
                </a:tc>
                <a:tc>
                  <a:txBody>
                    <a:bodyPr/>
                    <a:p>
                      <a:pPr>
                        <a:defRPr/>
                      </a:pPr>
                      <a:r>
                        <a:rPr lang="ru-RU" sz="1400"/>
                        <a:t>ежегодная</a:t>
                      </a:r>
                      <a:endParaRPr/>
                    </a:p>
                  </a:txBody>
                  <a:tcPr/>
                </a:tc>
                <a:tc>
                  <a:txBody>
                    <a:bodyPr/>
                    <a:p>
                      <a:pPr>
                        <a:defRPr/>
                      </a:pPr>
                      <a:r>
                        <a:rPr lang="ru-RU" sz="1400"/>
                        <a:t>нет</a:t>
                      </a:r>
                      <a:endParaRPr/>
                    </a:p>
                  </a:txBody>
                  <a:tcPr/>
                </a:tc>
              </a:tr>
              <a:tr h="804357">
                <a:tc>
                  <a:txBody>
                    <a:bodyPr/>
                    <a:p>
                      <a:pPr>
                        <a:defRPr/>
                      </a:pPr>
                      <a:r>
                        <a:rPr lang="ru-RU" sz="1200"/>
                        <a:t>Расходы, уменьшающие налогооблагаемую базу</a:t>
                      </a:r>
                      <a:endParaRPr/>
                    </a:p>
                  </a:txBody>
                  <a:tcPr/>
                </a:tc>
                <a:tc>
                  <a:txBody>
                    <a:bodyPr/>
                    <a:p>
                      <a:pPr>
                        <a:defRPr/>
                      </a:pPr>
                      <a:r>
                        <a:rPr lang="ru-RU" sz="1400"/>
                        <a:t>Контролируются и определяются руководителем бизнеса в соответствии с действующим налоговым законодательством</a:t>
                      </a:r>
                      <a:endParaRPr/>
                    </a:p>
                  </a:txBody>
                  <a:tcPr/>
                </a:tc>
                <a:tc>
                  <a:txBody>
                    <a:bodyPr/>
                    <a:p>
                      <a:pPr>
                        <a:defRPr/>
                      </a:pPr>
                      <a:r>
                        <a:rPr lang="ru-RU" sz="1400">
                          <a:solidFill>
                            <a:schemeClr val="dk1"/>
                          </a:solidFill>
                          <a:latin typeface="Calibri"/>
                          <a:ea typeface="Arial"/>
                          <a:cs typeface="Arial"/>
                        </a:rPr>
                        <a:t>Банк для налоговых органов делит доходы и расходы налогоплательщика на учитываемые и не учитываемые в целях налогообложения в меру своего понимания.</a:t>
                      </a:r>
                      <a:endParaRPr lang="ru-RU" sz="1400"/>
                    </a:p>
                  </a:txBody>
                  <a:tcPr/>
                </a:tc>
              </a:tr>
              <a:tr h="804357">
                <a:tc>
                  <a:txBody>
                    <a:bodyPr/>
                    <a:p>
                      <a:pPr>
                        <a:defRPr/>
                      </a:pPr>
                      <a:endParaRPr lang="ru-RU" sz="1200"/>
                    </a:p>
                  </a:txBody>
                  <a:tcPr/>
                </a:tc>
                <a:tc>
                  <a:txBody>
                    <a:bodyPr/>
                    <a:p>
                      <a:pPr>
                        <a:defRPr/>
                      </a:pPr>
                      <a:endParaRPr lang="ru-RU" sz="1400"/>
                    </a:p>
                  </a:txBody>
                  <a:tcPr/>
                </a:tc>
                <a:tc>
                  <a:txBody>
                    <a:bodyPr/>
                    <a:p>
                      <a:pPr>
                        <a:defRPr/>
                      </a:pPr>
                      <a:endParaRPr lang="ru-RU" sz="1400"/>
                    </a:p>
                  </a:txBody>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1500" advClick="1">
        <p:split orient="vert" dir="out"/>
      </p:transition>
    </mc:Choice>
    <mc:Fallback>
      <p:transition spd="slow" advClick="1">
        <p:split orient="vert" dir="o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graphicFrame>
        <p:nvGraphicFramePr>
          <p:cNvPr id="5" name="Таблица 4"/>
          <p:cNvGraphicFramePr>
            <a:graphicFrameLocks xmlns:a="http://schemas.openxmlformats.org/drawingml/2006/main" noGrp="1"/>
          </p:cNvGraphicFramePr>
          <p:nvPr/>
        </p:nvGraphicFramePr>
        <p:xfrm>
          <a:off x="594804" y="719091"/>
          <a:ext cx="10926825" cy="5568410"/>
        </p:xfrm>
        <a:graphic>
          <a:graphicData uri="http://schemas.openxmlformats.org/drawingml/2006/table">
            <a:tbl>
              <a:tblPr firstRow="1" firstCol="0" lastRow="0" lastCol="0" bandRow="1" bandCol="0">
                <a:tableStyleId>{5C22544A-7EE6-4342-B048-85BDC9FD1C3A}</a:tableStyleId>
              </a:tblPr>
              <a:tblGrid>
                <a:gridCol w="1686997"/>
                <a:gridCol w="4400353"/>
                <a:gridCol w="4839475"/>
              </a:tblGrid>
              <a:tr h="272903">
                <a:tc>
                  <a:txBody>
                    <a:bodyPr/>
                    <a:p>
                      <a:pPr algn="ctr">
                        <a:defRPr/>
                      </a:pPr>
                      <a:r>
                        <a:rPr lang="ru-RU" sz="2000" b="0" i="0" u="none" strike="noStrike" cap="none" spc="0">
                          <a:ln>
                            <a:noFill/>
                          </a:ln>
                          <a:solidFill>
                            <a:prstClr val="black"/>
                          </a:solidFill>
                          <a:latin typeface="Calibri"/>
                          <a:ea typeface="Arial"/>
                          <a:cs typeface="Adobe Devanagari"/>
                        </a:rPr>
                        <a:t>показатели </a:t>
                      </a:r>
                      <a:endParaRPr lang="ru-RU"/>
                    </a:p>
                  </a:txBody>
                  <a:tcPr/>
                </a:tc>
                <a:tc>
                  <a:txBody>
                    <a:bodyPr/>
                    <a:p>
                      <a:pPr>
                        <a:defRPr/>
                      </a:pPr>
                      <a:r>
                        <a:rPr lang="ru-RU" sz="2400" b="1" i="0" u="none" strike="noStrike" cap="none" spc="0">
                          <a:ln>
                            <a:noFill/>
                          </a:ln>
                          <a:solidFill>
                            <a:prstClr val="black"/>
                          </a:solidFill>
                          <a:latin typeface="Calibri"/>
                          <a:ea typeface="Arial"/>
                          <a:cs typeface="Arial"/>
                        </a:rPr>
                        <a:t>УСН</a:t>
                      </a:r>
                      <a:endParaRPr lang="ru-RU"/>
                    </a:p>
                  </a:txBody>
                  <a:tcPr/>
                </a:tc>
                <a:tc>
                  <a:txBody>
                    <a:bodyPr/>
                    <a:p>
                      <a:pPr>
                        <a:defRPr/>
                      </a:pPr>
                      <a:r>
                        <a:rPr lang="ru-RU" sz="2400" b="1" i="0" u="none" strike="noStrike" cap="none" spc="0">
                          <a:ln>
                            <a:noFill/>
                          </a:ln>
                          <a:solidFill>
                            <a:prstClr val="black"/>
                          </a:solidFill>
                          <a:latin typeface="Calibri"/>
                          <a:ea typeface="Arial"/>
                          <a:cs typeface="Arial"/>
                        </a:rPr>
                        <a:t> АУСН</a:t>
                      </a:r>
                      <a:endParaRPr lang="ru-RU"/>
                    </a:p>
                  </a:txBody>
                  <a:tcPr/>
                </a:tc>
              </a:tr>
              <a:tr h="1168765">
                <a:tc>
                  <a:txBody>
                    <a:bodyPr/>
                    <a:p>
                      <a:pPr>
                        <a:defRPr/>
                      </a:pPr>
                      <a:r>
                        <a:rPr lang="ru-RU" sz="1200"/>
                        <a:t>Практика</a:t>
                      </a:r>
                      <a:endParaRPr/>
                    </a:p>
                  </a:txBody>
                  <a:tcPr/>
                </a:tc>
                <a:tc>
                  <a:txBody>
                    <a:bodyPr/>
                    <a:p>
                      <a:pPr>
                        <a:defRPr/>
                      </a:pPr>
                      <a:r>
                        <a:rPr lang="ru-RU" sz="1600"/>
                        <a:t>Самостоятельное управление расчетами доходов и расходов, определение налоговой базы. Полный контроль над своей отчетностью</a:t>
                      </a:r>
                      <a:endParaRPr/>
                    </a:p>
                  </a:txBody>
                  <a:tcPr/>
                </a:tc>
                <a:tc>
                  <a:txBody>
                    <a:bodyPr/>
                    <a:p>
                      <a:pPr>
                        <a:defRPr/>
                      </a:pPr>
                      <a:r>
                        <a:rPr lang="ru-RU" sz="1600">
                          <a:solidFill>
                            <a:schemeClr val="dk1"/>
                          </a:solidFill>
                          <a:latin typeface="Calibri"/>
                          <a:ea typeface="Arial"/>
                          <a:cs typeface="Arial"/>
                        </a:rPr>
                        <a:t>-Автоматизированная система учета доходов и расходов, </a:t>
                      </a:r>
                      <a:endParaRPr/>
                    </a:p>
                    <a:p>
                      <a:pPr>
                        <a:defRPr/>
                      </a:pPr>
                      <a:r>
                        <a:rPr lang="ru-RU" sz="1600">
                          <a:solidFill>
                            <a:schemeClr val="dk1"/>
                          </a:solidFill>
                          <a:latin typeface="Calibri"/>
                          <a:ea typeface="Arial"/>
                          <a:cs typeface="Arial"/>
                        </a:rPr>
                        <a:t>-невозможность повлиять на автоматизированную систему, </a:t>
                      </a:r>
                      <a:endParaRPr/>
                    </a:p>
                    <a:p>
                      <a:pPr>
                        <a:defRPr/>
                      </a:pPr>
                      <a:r>
                        <a:rPr lang="ru-RU" sz="1600">
                          <a:solidFill>
                            <a:schemeClr val="dk1"/>
                          </a:solidFill>
                          <a:latin typeface="Calibri"/>
                          <a:ea typeface="Arial"/>
                          <a:cs typeface="Arial"/>
                        </a:rPr>
                        <a:t>-ограниченный перечень вопросов/проблем в приложениях банка, которые может решить бизнес только в автоматическом режиме</a:t>
                      </a:r>
                      <a:endParaRPr/>
                    </a:p>
                    <a:p>
                      <a:pPr>
                        <a:defRPr/>
                      </a:pPr>
                      <a:r>
                        <a:rPr lang="ru-RU" sz="1600">
                          <a:solidFill>
                            <a:schemeClr val="dk1"/>
                          </a:solidFill>
                          <a:latin typeface="Calibri"/>
                          <a:ea typeface="Arial"/>
                          <a:cs typeface="Arial"/>
                        </a:rPr>
                        <a:t>-несогласованность между ФНС, которая фактически ведёт учет АУСН и ФНС, в которой зарегистрированы (требования, контроль, запрос пояснений) </a:t>
                      </a:r>
                      <a:endParaRPr/>
                    </a:p>
                    <a:p>
                      <a:pPr>
                        <a:defRPr/>
                      </a:pPr>
                      <a:endParaRPr lang="ru-RU" sz="1600">
                        <a:solidFill>
                          <a:schemeClr val="dk1"/>
                        </a:solidFill>
                        <a:latin typeface="Calibri"/>
                        <a:ea typeface="Arial"/>
                        <a:cs typeface="Arial"/>
                      </a:endParaRPr>
                    </a:p>
                  </a:txBody>
                  <a:tcPr/>
                </a:tc>
              </a:tr>
              <a:tr h="1168765">
                <a:tc>
                  <a:txBody>
                    <a:bodyPr/>
                    <a:p>
                      <a:pPr>
                        <a:defRPr/>
                      </a:pPr>
                      <a:r>
                        <a:rPr lang="ru-RU" sz="1200"/>
                        <a:t>Распределение доходов и расходов в течении года</a:t>
                      </a:r>
                      <a:endParaRPr/>
                    </a:p>
                  </a:txBody>
                  <a:tcPr/>
                </a:tc>
                <a:tc>
                  <a:txBody>
                    <a:bodyPr/>
                    <a:p>
                      <a:pPr>
                        <a:defRPr/>
                      </a:pPr>
                      <a:r>
                        <a:rPr lang="ru-RU" sz="1600"/>
                        <a:t>Повышенные расходы в одном месяце компенсируются доходами в следующем и наоборот, т.к. считаются нарастающим итогом</a:t>
                      </a:r>
                      <a:endParaRPr/>
                    </a:p>
                  </a:txBody>
                  <a:tcPr/>
                </a:tc>
                <a:tc>
                  <a:txBody>
                    <a:bodyPr/>
                    <a:p>
                      <a:pPr>
                        <a:defRPr/>
                      </a:pPr>
                      <a:r>
                        <a:rPr lang="ru-RU" sz="1600">
                          <a:solidFill>
                            <a:schemeClr val="dk1"/>
                          </a:solidFill>
                          <a:latin typeface="Calibri"/>
                          <a:ea typeface="Arial"/>
                          <a:cs typeface="Arial"/>
                        </a:rPr>
                        <a:t>Налог начисляется ежемесячно, если расходы слишком большие, то все равно придется заплатить 3% от всех доходов, расходы не переносятся на доходы следующего месяца</a:t>
                      </a:r>
                      <a:endParaRPr/>
                    </a:p>
                  </a:txBody>
                  <a:tcPr/>
                </a:tc>
              </a:tr>
              <a:tr h="1168765">
                <a:tc>
                  <a:txBody>
                    <a:bodyPr/>
                    <a:p>
                      <a:pPr>
                        <a:defRPr/>
                      </a:pPr>
                      <a:r>
                        <a:rPr lang="ru-RU" sz="1200"/>
                        <a:t>Страховые взносы</a:t>
                      </a:r>
                      <a:endParaRPr/>
                    </a:p>
                  </a:txBody>
                  <a:tcPr/>
                </a:tc>
                <a:tc>
                  <a:txBody>
                    <a:bodyPr/>
                    <a:p>
                      <a:pPr>
                        <a:defRPr/>
                      </a:pPr>
                      <a:r>
                        <a:rPr lang="ru-RU" sz="1600"/>
                        <a:t>Уплачиваются за работников и «за себя»</a:t>
                      </a:r>
                      <a:endParaRPr/>
                    </a:p>
                  </a:txBody>
                  <a:tcPr/>
                </a:tc>
                <a:tc>
                  <a:txBody>
                    <a:bodyPr/>
                    <a:p>
                      <a:pPr>
                        <a:defRPr/>
                      </a:pPr>
                      <a:r>
                        <a:rPr lang="ru-RU" sz="1600">
                          <a:solidFill>
                            <a:schemeClr val="dk1"/>
                          </a:solidFill>
                          <a:latin typeface="Calibri"/>
                          <a:ea typeface="Arial"/>
                          <a:cs typeface="Arial"/>
                        </a:rPr>
                        <a:t>Не уплачиваются вообще</a:t>
                      </a:r>
                      <a:endParaRPr/>
                    </a:p>
                  </a:txBody>
                  <a:tcPr/>
                </a:tc>
              </a:tr>
            </a:tbl>
          </a:graphicData>
        </a:graphic>
      </p:graphicFrame>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pic>
        <p:nvPicPr>
          <p:cNvPr id="2" name="Рисунок 1"/>
          <p:cNvPicPr>
            <a:picLocks noChangeAspect="1"/>
          </p:cNvPicPr>
          <p:nvPr/>
        </p:nvPicPr>
        <p:blipFill>
          <a:blip r:embed="rId2"/>
          <a:stretch/>
        </p:blipFill>
        <p:spPr bwMode="auto">
          <a:xfrm>
            <a:off x="405128" y="694706"/>
            <a:ext cx="5596297" cy="5191188"/>
          </a:xfrm>
          <a:prstGeom prst="rect">
            <a:avLst/>
          </a:prstGeom>
        </p:spPr>
      </p:pic>
      <p:pic>
        <p:nvPicPr>
          <p:cNvPr id="3" name="Рисунок 2"/>
          <p:cNvPicPr>
            <a:picLocks noChangeAspect="1"/>
          </p:cNvPicPr>
          <p:nvPr/>
        </p:nvPicPr>
        <p:blipFill>
          <a:blip r:embed="rId3"/>
          <a:stretch/>
        </p:blipFill>
        <p:spPr bwMode="auto">
          <a:xfrm>
            <a:off x="6548138" y="166274"/>
            <a:ext cx="5081610" cy="3124026"/>
          </a:xfrm>
          <a:prstGeom prst="rect">
            <a:avLst/>
          </a:prstGeom>
        </p:spPr>
      </p:pic>
      <p:pic>
        <p:nvPicPr>
          <p:cNvPr id="4" name="Рисунок 3"/>
          <p:cNvPicPr>
            <a:picLocks noChangeAspect="1"/>
          </p:cNvPicPr>
          <p:nvPr/>
        </p:nvPicPr>
        <p:blipFill>
          <a:blip r:embed="rId4"/>
          <a:stretch/>
        </p:blipFill>
        <p:spPr bwMode="auto">
          <a:xfrm>
            <a:off x="6548138" y="3344413"/>
            <a:ext cx="5081610" cy="3208614"/>
          </a:xfrm>
          <a:prstGeom prst="rect">
            <a:avLst/>
          </a:prstGeom>
        </p:spPr>
      </p:pic>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extBox 1"/>
          <p:cNvSpPr txBox="1"/>
          <p:nvPr/>
        </p:nvSpPr>
        <p:spPr bwMode="auto">
          <a:xfrm>
            <a:off x="861134" y="363984"/>
            <a:ext cx="10466773" cy="5355312"/>
          </a:xfrm>
          <a:prstGeom prst="rect">
            <a:avLst/>
          </a:prstGeom>
          <a:noFill/>
        </p:spPr>
        <p:txBody>
          <a:bodyPr wrap="square" rtlCol="0">
            <a:spAutoFit/>
          </a:bodyPr>
          <a:lstStyle/>
          <a:p>
            <a:pPr algn="ctr">
              <a:defRPr/>
            </a:pPr>
            <a:r>
              <a:rPr lang="ru-RU" sz="2800" b="1">
                <a:solidFill>
                  <a:srgbClr val="0070C0"/>
                </a:solidFill>
                <a:latin typeface="Monotype Corsiva"/>
              </a:rPr>
              <a:t>Снижение порога доходов для плательщиков УСН, при достижении которого возникает необходимость платить  НДС</a:t>
            </a:r>
            <a:endParaRPr/>
          </a:p>
          <a:p>
            <a:pPr algn="ctr">
              <a:defRPr/>
            </a:pPr>
            <a:endParaRPr lang="ru-RU" sz="2800">
              <a:solidFill>
                <a:srgbClr val="0070C0"/>
              </a:solidFill>
              <a:latin typeface="Monotype Corsiva"/>
            </a:endParaRPr>
          </a:p>
          <a:p>
            <a:pPr>
              <a:defRPr/>
            </a:pPr>
            <a:r>
              <a:rPr lang="ru-RU" sz="1600">
                <a:latin typeface="Calibri Light"/>
              </a:rPr>
              <a:t>	В октябре 2025 года Госдумой будут рассмотрены в первом чтении поправки в НК РФ, </a:t>
            </a:r>
            <a:r>
              <a:rPr lang="ru-RU" sz="1600">
                <a:solidFill>
                  <a:srgbClr val="000000"/>
                </a:solidFill>
                <a:latin typeface="Calibri Light"/>
                <a:ea typeface="Calibri"/>
                <a:cs typeface="Times New Roman"/>
              </a:rPr>
              <a:t>которые снижают для плательщиков УСН с 60 млн до 10 млн рублей порог доходов, при превышении которого необходимо уплачивать НДС.</a:t>
            </a:r>
            <a:endParaRPr/>
          </a:p>
          <a:p>
            <a:pPr>
              <a:defRPr/>
            </a:pPr>
            <a:r>
              <a:rPr lang="ru-RU" sz="1600">
                <a:solidFill>
                  <a:srgbClr val="000000"/>
                </a:solidFill>
                <a:latin typeface="Calibri Light"/>
                <a:ea typeface="Calibri"/>
                <a:cs typeface="Times New Roman"/>
              </a:rPr>
              <a:t>	Соответствующие изменения в НК РФ включены в законопроект № 1026190-8, подготовленный для реализации отдельных положений основных направлений бюджетной, налоговой и таможенно-тарифной политики.</a:t>
            </a:r>
            <a:endParaRPr/>
          </a:p>
          <a:p>
            <a:pPr>
              <a:defRPr/>
            </a:pPr>
            <a:r>
              <a:rPr lang="ru-RU" sz="1600">
                <a:solidFill>
                  <a:srgbClr val="000000"/>
                </a:solidFill>
                <a:latin typeface="Calibri Light"/>
                <a:ea typeface="Calibri"/>
                <a:cs typeface="Times New Roman"/>
              </a:rPr>
              <a:t>	С 1 января 2025 года организации и ИП на УСН признаются плательщиками НДС и уплачивают этот налог в порядке, установленном главой 21 НК РФ. При этом плательщик УСН освобождается от НДС, если размер его доходов не превышает 60 млн рублей.</a:t>
            </a:r>
            <a:endParaRPr lang="ru-RU" sz="1600">
              <a:latin typeface="Calibri Light"/>
              <a:ea typeface="Calibri"/>
              <a:cs typeface="Times New Roman"/>
            </a:endParaRPr>
          </a:p>
          <a:p>
            <a:pPr>
              <a:defRPr/>
            </a:pPr>
            <a:r>
              <a:rPr lang="ru-RU" sz="1600">
                <a:solidFill>
                  <a:srgbClr val="000000"/>
                </a:solidFill>
                <a:latin typeface="Calibri Light"/>
                <a:ea typeface="Calibri"/>
                <a:cs typeface="Times New Roman"/>
              </a:rPr>
              <a:t>	 С 2026 года в статью 145 НК РФ планируется внести поправки, которые снижают указанный порог с 60 млн рублей до 10 млн рублей. При этом остальные условия остаются прежними. Это значит, что при превышении указанного лимита плательщик УСН должен будет платить НДС по общей ставке, которая вырастет до 22%, либо по пониженной ставке (5% или 7%).</a:t>
            </a:r>
            <a:endParaRPr/>
          </a:p>
          <a:p>
            <a:pPr>
              <a:defRPr/>
            </a:pPr>
            <a:r>
              <a:rPr lang="ru-RU" sz="1600">
                <a:solidFill>
                  <a:srgbClr val="000000"/>
                </a:solidFill>
                <a:latin typeface="Calibri Light"/>
                <a:ea typeface="Calibri"/>
                <a:cs typeface="Times New Roman"/>
              </a:rPr>
              <a:t>	Таким образом, при положительном принятии поправок в НК РФ, плательщиков НДС станет гораздо больше, а освобожденными от обязательств уплаты НДС останутся лишь организации и ИП с небольшими доходами.</a:t>
            </a:r>
            <a:endParaRPr lang="ru-RU" sz="1600">
              <a:latin typeface="Calibri Light"/>
              <a:ea typeface="Calibri"/>
              <a:cs typeface="Times New Roman"/>
            </a:endParaRPr>
          </a:p>
          <a:p>
            <a:pPr>
              <a:defRPr/>
            </a:pPr>
            <a:endParaRPr lang="ru-RU" sz="1800">
              <a:latin typeface="Calibri"/>
              <a:ea typeface="Calibri"/>
              <a:cs typeface="Times New Roman"/>
            </a:endParaRPr>
          </a:p>
          <a:p>
            <a:pPr>
              <a:defRPr/>
            </a:pPr>
            <a:endParaRPr lang="ru-RU" sz="1600">
              <a:latin typeface="Calibri Light"/>
              <a:ea typeface="Calibri"/>
              <a:cs typeface="Times New Roman"/>
            </a:endParaRPr>
          </a:p>
          <a:p>
            <a:pPr>
              <a:defRPr/>
            </a:pPr>
            <a:endParaRPr lang="ru-RU" sz="1600">
              <a:latin typeface="Calibri Light"/>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Заголовок 1"/>
          <p:cNvSpPr>
            <a:spLocks noGrp="1"/>
          </p:cNvSpPr>
          <p:nvPr>
            <p:ph type="title"/>
          </p:nvPr>
        </p:nvSpPr>
        <p:spPr bwMode="auto">
          <a:xfrm>
            <a:off x="909220" y="294104"/>
            <a:ext cx="10605117" cy="2147256"/>
          </a:xfrm>
        </p:spPr>
        <p:txBody>
          <a:bodyPr>
            <a:normAutofit fontScale="90000"/>
          </a:bodyPr>
          <a:lstStyle/>
          <a:p>
            <a:pPr>
              <a:defRPr/>
            </a:pPr>
            <a:r>
              <a:rPr lang="ru-RU" sz="5300" b="1">
                <a:solidFill>
                  <a:schemeClr val="accent1"/>
                </a:solidFill>
                <a:latin typeface="Monotype Corsiva"/>
              </a:rPr>
              <a:t>Увеличение общей ставки НДС с 20% до 22%</a:t>
            </a:r>
            <a:br>
              <a:rPr lang="ru-RU" sz="5300">
                <a:solidFill>
                  <a:schemeClr val="accent1"/>
                </a:solidFill>
                <a:latin typeface="Monotype Corsiva"/>
              </a:rPr>
            </a:br>
            <a:br>
              <a:rPr lang="ru-RU" sz="4000">
                <a:solidFill>
                  <a:schemeClr val="accent1"/>
                </a:solidFill>
                <a:latin typeface="Monotype Corsiva"/>
              </a:rPr>
            </a:br>
            <a:r>
              <a:rPr lang="ru-RU" sz="4000">
                <a:solidFill>
                  <a:schemeClr val="accent1"/>
                </a:solidFill>
                <a:latin typeface="Monotype Corsiva"/>
              </a:rPr>
              <a:t>	</a:t>
            </a:r>
            <a:r>
              <a:rPr lang="ru-RU" sz="2000"/>
              <a:t>С 1 января 2026 года ставка налога на добавленную стоимость в России вырастет с 20% до 22%. </a:t>
            </a:r>
            <a:br>
              <a:rPr lang="ru-RU" sz="2000"/>
            </a:br>
            <a:r>
              <a:rPr lang="ru-RU" sz="2000"/>
              <a:t>1 триллион 300 миллиардов рублей, которые планируется получить за счет увеличения налогов - сравнимы с годовыми расходами на образование, и для государства это весомый аргумент.</a:t>
            </a:r>
            <a:br>
              <a:rPr lang="ru-RU" sz="2000"/>
            </a:br>
            <a:endParaRPr lang="ru-RU" sz="2000"/>
          </a:p>
        </p:txBody>
      </p:sp>
      <p:sp>
        <p:nvSpPr>
          <p:cNvPr id="6" name="TextBox 5"/>
          <p:cNvSpPr txBox="1"/>
          <p:nvPr/>
        </p:nvSpPr>
        <p:spPr bwMode="auto">
          <a:xfrm>
            <a:off x="677662" y="2831591"/>
            <a:ext cx="11443317" cy="3262432"/>
          </a:xfrm>
          <a:prstGeom prst="rect">
            <a:avLst/>
          </a:prstGeom>
          <a:noFill/>
        </p:spPr>
        <p:txBody>
          <a:bodyPr wrap="square">
            <a:spAutoFit/>
          </a:bodyPr>
          <a:lstStyle/>
          <a:p>
            <a:pPr algn="ctr">
              <a:defRPr/>
            </a:pPr>
            <a:r>
              <a:rPr lang="ru-RU" sz="3400" b="1" i="0">
                <a:solidFill>
                  <a:srgbClr val="0070C0"/>
                </a:solidFill>
                <a:latin typeface="Monotype Corsiva"/>
              </a:rPr>
              <a:t>Отмена льготного тарифа страховых взносов для МСП в 2026 году</a:t>
            </a:r>
            <a:endParaRPr/>
          </a:p>
          <a:p>
            <a:pPr algn="l">
              <a:defRPr/>
            </a:pPr>
            <a:r>
              <a:rPr lang="ru-RU" sz="2800" b="1" i="0">
                <a:solidFill>
                  <a:srgbClr val="0070C0"/>
                </a:solidFill>
                <a:latin typeface="Calibri Light"/>
              </a:rPr>
              <a:t>    </a:t>
            </a:r>
            <a:r>
              <a:rPr lang="ru-RU" b="0" i="0">
                <a:solidFill>
                  <a:srgbClr val="000000"/>
                </a:solidFill>
                <a:latin typeface="Calibri Light"/>
              </a:rPr>
              <a:t>Организации и индивидуальные предприниматели, которые включены в реестр субъектов малого и среднего предпринимательства (МСП), имеют право на пониженный тариф страховых взносов в размере 15 процентов с выплат физлицам свыше 1,5 МРОТ (подп. 17 п. 1 ст. 427 НК). Пониженный тариф страховых взносов для субъектов МСП был введен как антикризисная мера в разгар пандемии в 2020 году. Его ключевой задачей была поддержка бизнеса, оказавшегося на грани выживания из-за падения спроса, и удержание уровня безработицы под контролем. Мера полностью оправдала себя. По данным Единого реестра МСП, за период действия льготы количество малых и средних предприятий в России выросло более чем на 0,5 млн. Сектор не только выстоял, но и продемонстрировал устойчивую положительную динамику. Власти неоднократно продлевали льготу по просьбе бизнес-сообщества.</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Arial"/>
        <a:cs typeface="Arial"/>
      </a:majorFont>
      <a:minorFont>
        <a:latin typeface="Calibri"/>
        <a:ea typeface="Arial"/>
        <a:cs typeface="Arial"/>
      </a:minorFont>
    </a:fontScheme>
    <a:fmtScheme name="Стандартная">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
  <TotalTime>0</TotalTime>
  <Words>0</Words>
  <Application>r7-office/2025.1.1.749</Application>
  <DocSecurity>0</DocSecurity>
  <PresentationFormat>Широкоэкранный</PresentationFormat>
  <Paragraphs>0</Paragraphs>
  <Slides>8</Slides>
  <Notes>8</Notes>
  <HiddenSlides>0</HiddenSlides>
  <MMClips>2</MMClips>
  <ScaleCrop>0</ScaleCrop>
  <HeadingPairs>
    <vt:vector size="4" baseType="variant">
      <vt:variant>
        <vt:lpstr>Theme</vt:lpstr>
      </vt:variant>
      <vt:variant>
        <vt:i4>1</vt:i4>
      </vt:variant>
      <vt:variant>
        <vt:lpstr>Slide Titles</vt:lpstr>
      </vt:variant>
      <vt:variant>
        <vt:i4>8</vt:i4>
      </vt:variant>
    </vt:vector>
  </HeadingPairs>
  <TitlesOfParts>
    <vt:vector size="9" baseType="lpstr">
      <vt:lpstr>Theme 1</vt:lpstr>
      <vt:lpstr>Slide 1</vt:lpstr>
      <vt:lpstr>Slide 2</vt:lpstr>
      <vt:lpstr>Slide 3</vt:lpstr>
      <vt:lpstr>Slide 4</vt:lpstr>
      <vt:lpstr>Slide 5</vt:lpstr>
      <vt:lpstr>Slide 6</vt:lpstr>
      <vt:lpstr>Slide 7</vt:lpstr>
      <vt:lpstr>Slide 8</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Изменения налогового законодательства с 2026 года</dc:title>
  <dc:subject/>
  <dc:creator>Дарья П. Гагарина</dc:creator>
  <cp:keywords/>
  <dc:description/>
  <dc:identifier/>
  <dc:language/>
  <cp:lastModifiedBy>Валерия Пирожинская</cp:lastModifiedBy>
  <cp:revision>29</cp:revision>
  <dcterms:created xsi:type="dcterms:W3CDTF">2025-10-07T07:02:12Z</dcterms:created>
  <dcterms:modified xsi:type="dcterms:W3CDTF">2025-10-15T10:39:52Z</dcterms:modified>
  <cp:category/>
  <cp:contentStatus/>
  <cp:version/>
</cp:coreProperties>
</file>